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57" r:id="rId3"/>
    <p:sldId id="258" r:id="rId4"/>
    <p:sldId id="261" r:id="rId5"/>
    <p:sldId id="263"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B80AA3A-EDE7-462E-A289-40AE2BC045C8}" v="19" dt="2025-05-27T16:03:25.08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7" autoAdjust="0"/>
    <p:restoredTop sz="94660"/>
  </p:normalViewPr>
  <p:slideViewPr>
    <p:cSldViewPr snapToGrid="0">
      <p:cViewPr varScale="1">
        <p:scale>
          <a:sx n="140" d="100"/>
          <a:sy n="140" d="100"/>
        </p:scale>
        <p:origin x="2256" y="34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3BB1F4-E384-44BC-823C-E307BFB89D45}" type="datetimeFigureOut">
              <a:rPr lang="en-US" smtClean="0"/>
              <a:t>5/27/2025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D29D5D-98EE-469B-9EF7-7632ABBE53AA}" type="slidenum">
              <a:rPr lang="en-US" smtClean="0"/>
              <a:t>‹#›</a:t>
            </a:fld>
            <a:endParaRPr lang="en-US"/>
          </a:p>
        </p:txBody>
      </p:sp>
    </p:spTree>
    <p:extLst>
      <p:ext uri="{BB962C8B-B14F-4D97-AF65-F5344CB8AC3E}">
        <p14:creationId xmlns:p14="http://schemas.microsoft.com/office/powerpoint/2010/main" val="23496991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Electing leadership is a crucial process in any organization or government. It involves selecting individuals who will guide and make decisions for the group. The process typically includes campaigning, debates, and voting. Effective leadership can drive success, inspire confidence, and ensure that the needs and wishes of the members are represented and acted upon.</a:t>
            </a:r>
          </a:p>
        </p:txBody>
      </p:sp>
      <p:sp>
        <p:nvSpPr>
          <p:cNvPr id="4" name="Slide Number Placeholder 3"/>
          <p:cNvSpPr>
            <a:spLocks noGrp="1"/>
          </p:cNvSpPr>
          <p:nvPr>
            <p:ph type="sldNum" sz="quarter" idx="5"/>
          </p:nvPr>
        </p:nvSpPr>
        <p:spPr/>
        <p:txBody>
          <a:bodyPr/>
          <a:lstStyle/>
          <a:p>
            <a:fld id="{917A6D2D-4DF7-4FC8-8E7B-8C640C4E9968}" type="slidenum">
              <a:rPr lang="en-US" smtClean="0"/>
              <a:t>2</a:t>
            </a:fld>
            <a:endParaRPr lang="en-US"/>
          </a:p>
        </p:txBody>
      </p:sp>
    </p:spTree>
    <p:extLst>
      <p:ext uri="{BB962C8B-B14F-4D97-AF65-F5344CB8AC3E}">
        <p14:creationId xmlns:p14="http://schemas.microsoft.com/office/powerpoint/2010/main" val="6379532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Data center voltage ride through refers to the ability of electrical systems to maintain operation during short-term voltage disturbances. This ensures critical infrastructure remains operational, avoiding downtime. Effective voltage ride through strategies involve advanced power management and backup systems, aiding in the prevention of data loss and hardware damage during power fluctuations.</a:t>
            </a:r>
          </a:p>
        </p:txBody>
      </p:sp>
      <p:sp>
        <p:nvSpPr>
          <p:cNvPr id="4" name="Slide Number Placeholder 3"/>
          <p:cNvSpPr>
            <a:spLocks noGrp="1"/>
          </p:cNvSpPr>
          <p:nvPr>
            <p:ph type="sldNum" sz="quarter" idx="5"/>
          </p:nvPr>
        </p:nvSpPr>
        <p:spPr/>
        <p:txBody>
          <a:bodyPr/>
          <a:lstStyle/>
          <a:p>
            <a:fld id="{31D29D5D-98EE-469B-9EF7-7632ABBE53AA}" type="slidenum">
              <a:rPr lang="en-US" smtClean="0"/>
              <a:t>3</a:t>
            </a:fld>
            <a:endParaRPr lang="en-US"/>
          </a:p>
        </p:txBody>
      </p:sp>
    </p:spTree>
    <p:extLst>
      <p:ext uri="{BB962C8B-B14F-4D97-AF65-F5344CB8AC3E}">
        <p14:creationId xmlns:p14="http://schemas.microsoft.com/office/powerpoint/2010/main" val="3157991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Workshops are interactive sessions designed to enhance skills and knowledge on a particular subject. They provide hands-on experience and foster collaboration among participants. Whether focused on professional development, creative arts, or technical skills, workshops offer a valuable opportunity for learning and networking in an engaging environment.</a:t>
            </a:r>
          </a:p>
        </p:txBody>
      </p:sp>
      <p:sp>
        <p:nvSpPr>
          <p:cNvPr id="4" name="Slide Number Placeholder 3"/>
          <p:cNvSpPr>
            <a:spLocks noGrp="1"/>
          </p:cNvSpPr>
          <p:nvPr>
            <p:ph type="sldNum" sz="quarter" idx="5"/>
          </p:nvPr>
        </p:nvSpPr>
        <p:spPr/>
        <p:txBody>
          <a:bodyPr/>
          <a:lstStyle/>
          <a:p>
            <a:fld id="{31D29D5D-98EE-469B-9EF7-7632ABBE53AA}" type="slidenum">
              <a:rPr lang="en-US" smtClean="0"/>
              <a:t>4</a:t>
            </a:fld>
            <a:endParaRPr lang="en-US"/>
          </a:p>
        </p:txBody>
      </p:sp>
    </p:spTree>
    <p:extLst>
      <p:ext uri="{BB962C8B-B14F-4D97-AF65-F5344CB8AC3E}">
        <p14:creationId xmlns:p14="http://schemas.microsoft.com/office/powerpoint/2010/main" val="32244941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10BC14-0090-038C-EAA7-D66537ECF3C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F303266-C778-1081-44E1-0334AFB34CB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12865BF-9757-B952-532C-A0764F030A83}"/>
              </a:ext>
            </a:extLst>
          </p:cNvPr>
          <p:cNvSpPr>
            <a:spLocks noGrp="1"/>
          </p:cNvSpPr>
          <p:nvPr>
            <p:ph type="body" idx="1"/>
          </p:nvPr>
        </p:nvSpPr>
        <p:spPr/>
        <p:txBody>
          <a:bodyPr/>
          <a:lstStyle/>
          <a:p>
            <a:r>
              <a:rPr lang="en-US"/>
              <a:t>Workshops are interactive sessions designed to enhance skills and knowledge on a particular subject. They provide hands-on experience and foster collaboration among participants. Whether focused on professional development, creative arts, or technical skills, workshops offer a valuable opportunity for learning and networking in an engaging environment.</a:t>
            </a:r>
          </a:p>
        </p:txBody>
      </p:sp>
      <p:sp>
        <p:nvSpPr>
          <p:cNvPr id="4" name="Slide Number Placeholder 3">
            <a:extLst>
              <a:ext uri="{FF2B5EF4-FFF2-40B4-BE49-F238E27FC236}">
                <a16:creationId xmlns:a16="http://schemas.microsoft.com/office/drawing/2014/main" id="{E84DFCB8-C7AF-EAD9-2333-2E686F51CCDD}"/>
              </a:ext>
            </a:extLst>
          </p:cNvPr>
          <p:cNvSpPr>
            <a:spLocks noGrp="1"/>
          </p:cNvSpPr>
          <p:nvPr>
            <p:ph type="sldNum" sz="quarter" idx="5"/>
          </p:nvPr>
        </p:nvSpPr>
        <p:spPr/>
        <p:txBody>
          <a:bodyPr/>
          <a:lstStyle/>
          <a:p>
            <a:fld id="{31D29D5D-98EE-469B-9EF7-7632ABBE53AA}" type="slidenum">
              <a:rPr lang="en-US" smtClean="0"/>
              <a:t>5</a:t>
            </a:fld>
            <a:endParaRPr lang="en-US"/>
          </a:p>
        </p:txBody>
      </p:sp>
    </p:spTree>
    <p:extLst>
      <p:ext uri="{BB962C8B-B14F-4D97-AF65-F5344CB8AC3E}">
        <p14:creationId xmlns:p14="http://schemas.microsoft.com/office/powerpoint/2010/main" val="26770672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89C372-AA2D-43C2-B341-993035B50C4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739B2B5-1A1D-5788-B4BB-72A26907A7F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3B43EAF-81CD-3F29-91D9-63B66ACA0ED9}"/>
              </a:ext>
            </a:extLst>
          </p:cNvPr>
          <p:cNvSpPr>
            <a:spLocks noGrp="1"/>
          </p:cNvSpPr>
          <p:nvPr>
            <p:ph type="dt" sz="half" idx="10"/>
          </p:nvPr>
        </p:nvSpPr>
        <p:spPr/>
        <p:txBody>
          <a:bodyPr/>
          <a:lstStyle/>
          <a:p>
            <a:fld id="{78540241-86BD-490C-AF2E-BF511A465225}" type="datetimeFigureOut">
              <a:rPr lang="en-US" smtClean="0"/>
              <a:t>5/27/2025</a:t>
            </a:fld>
            <a:endParaRPr lang="en-US"/>
          </a:p>
        </p:txBody>
      </p:sp>
      <p:sp>
        <p:nvSpPr>
          <p:cNvPr id="5" name="Footer Placeholder 4">
            <a:extLst>
              <a:ext uri="{FF2B5EF4-FFF2-40B4-BE49-F238E27FC236}">
                <a16:creationId xmlns:a16="http://schemas.microsoft.com/office/drawing/2014/main" id="{926E83CE-4608-BE24-E200-75CD33E7D7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908856D-2566-5108-9EA1-285282EB4151}"/>
              </a:ext>
            </a:extLst>
          </p:cNvPr>
          <p:cNvSpPr>
            <a:spLocks noGrp="1"/>
          </p:cNvSpPr>
          <p:nvPr>
            <p:ph type="sldNum" sz="quarter" idx="12"/>
          </p:nvPr>
        </p:nvSpPr>
        <p:spPr/>
        <p:txBody>
          <a:bodyPr/>
          <a:lstStyle/>
          <a:p>
            <a:fld id="{31DE008B-DC2A-49CB-826C-4037120086FD}" type="slidenum">
              <a:rPr lang="en-US" smtClean="0"/>
              <a:t>‹#›</a:t>
            </a:fld>
            <a:endParaRPr lang="en-US"/>
          </a:p>
        </p:txBody>
      </p:sp>
    </p:spTree>
    <p:extLst>
      <p:ext uri="{BB962C8B-B14F-4D97-AF65-F5344CB8AC3E}">
        <p14:creationId xmlns:p14="http://schemas.microsoft.com/office/powerpoint/2010/main" val="25867624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51CE8D-60AF-30EE-3C55-8835834E7FD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B828E7E-2AB5-566B-F44D-96F1DEC9AA5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040324D-1D5A-71F3-8D0C-0EF6F2D625D9}"/>
              </a:ext>
            </a:extLst>
          </p:cNvPr>
          <p:cNvSpPr>
            <a:spLocks noGrp="1"/>
          </p:cNvSpPr>
          <p:nvPr>
            <p:ph type="dt" sz="half" idx="10"/>
          </p:nvPr>
        </p:nvSpPr>
        <p:spPr/>
        <p:txBody>
          <a:bodyPr/>
          <a:lstStyle/>
          <a:p>
            <a:fld id="{78540241-86BD-490C-AF2E-BF511A465225}" type="datetimeFigureOut">
              <a:rPr lang="en-US" smtClean="0"/>
              <a:t>5/27/2025</a:t>
            </a:fld>
            <a:endParaRPr lang="en-US"/>
          </a:p>
        </p:txBody>
      </p:sp>
      <p:sp>
        <p:nvSpPr>
          <p:cNvPr id="5" name="Footer Placeholder 4">
            <a:extLst>
              <a:ext uri="{FF2B5EF4-FFF2-40B4-BE49-F238E27FC236}">
                <a16:creationId xmlns:a16="http://schemas.microsoft.com/office/drawing/2014/main" id="{E5B7FA25-6CFD-B47E-293A-AD16FE44EFC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6139DA-63CE-0CDF-96B9-5D01A6D36F6B}"/>
              </a:ext>
            </a:extLst>
          </p:cNvPr>
          <p:cNvSpPr>
            <a:spLocks noGrp="1"/>
          </p:cNvSpPr>
          <p:nvPr>
            <p:ph type="sldNum" sz="quarter" idx="12"/>
          </p:nvPr>
        </p:nvSpPr>
        <p:spPr/>
        <p:txBody>
          <a:bodyPr/>
          <a:lstStyle/>
          <a:p>
            <a:fld id="{31DE008B-DC2A-49CB-826C-4037120086FD}" type="slidenum">
              <a:rPr lang="en-US" smtClean="0"/>
              <a:t>‹#›</a:t>
            </a:fld>
            <a:endParaRPr lang="en-US"/>
          </a:p>
        </p:txBody>
      </p:sp>
    </p:spTree>
    <p:extLst>
      <p:ext uri="{BB962C8B-B14F-4D97-AF65-F5344CB8AC3E}">
        <p14:creationId xmlns:p14="http://schemas.microsoft.com/office/powerpoint/2010/main" val="23242623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6672BF5-65B9-098E-94ED-7C488BE9027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04634D9-E75F-A728-9298-F2739E2CC61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A5B153-D782-A203-8B79-2EF5DC30B8CB}"/>
              </a:ext>
            </a:extLst>
          </p:cNvPr>
          <p:cNvSpPr>
            <a:spLocks noGrp="1"/>
          </p:cNvSpPr>
          <p:nvPr>
            <p:ph type="dt" sz="half" idx="10"/>
          </p:nvPr>
        </p:nvSpPr>
        <p:spPr/>
        <p:txBody>
          <a:bodyPr/>
          <a:lstStyle/>
          <a:p>
            <a:fld id="{78540241-86BD-490C-AF2E-BF511A465225}" type="datetimeFigureOut">
              <a:rPr lang="en-US" smtClean="0"/>
              <a:t>5/27/2025</a:t>
            </a:fld>
            <a:endParaRPr lang="en-US"/>
          </a:p>
        </p:txBody>
      </p:sp>
      <p:sp>
        <p:nvSpPr>
          <p:cNvPr id="5" name="Footer Placeholder 4">
            <a:extLst>
              <a:ext uri="{FF2B5EF4-FFF2-40B4-BE49-F238E27FC236}">
                <a16:creationId xmlns:a16="http://schemas.microsoft.com/office/drawing/2014/main" id="{7C5B8D0A-2E65-EE67-F339-C4C2D8B89BA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8ED4668-183A-B02A-A703-A9CF4FCD44F2}"/>
              </a:ext>
            </a:extLst>
          </p:cNvPr>
          <p:cNvSpPr>
            <a:spLocks noGrp="1"/>
          </p:cNvSpPr>
          <p:nvPr>
            <p:ph type="sldNum" sz="quarter" idx="12"/>
          </p:nvPr>
        </p:nvSpPr>
        <p:spPr/>
        <p:txBody>
          <a:bodyPr/>
          <a:lstStyle/>
          <a:p>
            <a:fld id="{31DE008B-DC2A-49CB-826C-4037120086FD}" type="slidenum">
              <a:rPr lang="en-US" smtClean="0"/>
              <a:t>‹#›</a:t>
            </a:fld>
            <a:endParaRPr lang="en-US"/>
          </a:p>
        </p:txBody>
      </p:sp>
    </p:spTree>
    <p:extLst>
      <p:ext uri="{BB962C8B-B14F-4D97-AF65-F5344CB8AC3E}">
        <p14:creationId xmlns:p14="http://schemas.microsoft.com/office/powerpoint/2010/main" val="1430195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9B6FD-F553-B41B-824F-E81D1165769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96D0D6C-B181-A0E5-62D5-E0FD7F747AE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37711F-D2FB-7E87-BA7C-E12B78B40F13}"/>
              </a:ext>
            </a:extLst>
          </p:cNvPr>
          <p:cNvSpPr>
            <a:spLocks noGrp="1"/>
          </p:cNvSpPr>
          <p:nvPr>
            <p:ph type="dt" sz="half" idx="10"/>
          </p:nvPr>
        </p:nvSpPr>
        <p:spPr/>
        <p:txBody>
          <a:bodyPr/>
          <a:lstStyle/>
          <a:p>
            <a:fld id="{78540241-86BD-490C-AF2E-BF511A465225}" type="datetimeFigureOut">
              <a:rPr lang="en-US" smtClean="0"/>
              <a:t>5/27/2025</a:t>
            </a:fld>
            <a:endParaRPr lang="en-US"/>
          </a:p>
        </p:txBody>
      </p:sp>
      <p:sp>
        <p:nvSpPr>
          <p:cNvPr id="5" name="Footer Placeholder 4">
            <a:extLst>
              <a:ext uri="{FF2B5EF4-FFF2-40B4-BE49-F238E27FC236}">
                <a16:creationId xmlns:a16="http://schemas.microsoft.com/office/drawing/2014/main" id="{5A3305C4-4D29-D6D0-232B-9F2495613D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E2153B-91F9-6FAE-F953-FC7FCC24CEEE}"/>
              </a:ext>
            </a:extLst>
          </p:cNvPr>
          <p:cNvSpPr>
            <a:spLocks noGrp="1"/>
          </p:cNvSpPr>
          <p:nvPr>
            <p:ph type="sldNum" sz="quarter" idx="12"/>
          </p:nvPr>
        </p:nvSpPr>
        <p:spPr/>
        <p:txBody>
          <a:bodyPr/>
          <a:lstStyle/>
          <a:p>
            <a:fld id="{31DE008B-DC2A-49CB-826C-4037120086FD}" type="slidenum">
              <a:rPr lang="en-US" smtClean="0"/>
              <a:t>‹#›</a:t>
            </a:fld>
            <a:endParaRPr lang="en-US"/>
          </a:p>
        </p:txBody>
      </p:sp>
    </p:spTree>
    <p:extLst>
      <p:ext uri="{BB962C8B-B14F-4D97-AF65-F5344CB8AC3E}">
        <p14:creationId xmlns:p14="http://schemas.microsoft.com/office/powerpoint/2010/main" val="8906250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BD9DA1-9580-E39F-504F-DF25B576F0D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2122AF6-A91F-0E47-AE11-111587AF234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E8AAA4D-6B65-E537-4647-496544D979B8}"/>
              </a:ext>
            </a:extLst>
          </p:cNvPr>
          <p:cNvSpPr>
            <a:spLocks noGrp="1"/>
          </p:cNvSpPr>
          <p:nvPr>
            <p:ph type="dt" sz="half" idx="10"/>
          </p:nvPr>
        </p:nvSpPr>
        <p:spPr/>
        <p:txBody>
          <a:bodyPr/>
          <a:lstStyle/>
          <a:p>
            <a:fld id="{78540241-86BD-490C-AF2E-BF511A465225}" type="datetimeFigureOut">
              <a:rPr lang="en-US" smtClean="0"/>
              <a:t>5/27/2025</a:t>
            </a:fld>
            <a:endParaRPr lang="en-US"/>
          </a:p>
        </p:txBody>
      </p:sp>
      <p:sp>
        <p:nvSpPr>
          <p:cNvPr id="5" name="Footer Placeholder 4">
            <a:extLst>
              <a:ext uri="{FF2B5EF4-FFF2-40B4-BE49-F238E27FC236}">
                <a16:creationId xmlns:a16="http://schemas.microsoft.com/office/drawing/2014/main" id="{EB3D7AE9-60C9-F32F-4589-6BA4A41278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30565D-0DDB-8081-C687-4F13BC551921}"/>
              </a:ext>
            </a:extLst>
          </p:cNvPr>
          <p:cNvSpPr>
            <a:spLocks noGrp="1"/>
          </p:cNvSpPr>
          <p:nvPr>
            <p:ph type="sldNum" sz="quarter" idx="12"/>
          </p:nvPr>
        </p:nvSpPr>
        <p:spPr/>
        <p:txBody>
          <a:bodyPr/>
          <a:lstStyle/>
          <a:p>
            <a:fld id="{31DE008B-DC2A-49CB-826C-4037120086FD}" type="slidenum">
              <a:rPr lang="en-US" smtClean="0"/>
              <a:t>‹#›</a:t>
            </a:fld>
            <a:endParaRPr lang="en-US"/>
          </a:p>
        </p:txBody>
      </p:sp>
    </p:spTree>
    <p:extLst>
      <p:ext uri="{BB962C8B-B14F-4D97-AF65-F5344CB8AC3E}">
        <p14:creationId xmlns:p14="http://schemas.microsoft.com/office/powerpoint/2010/main" val="11884125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BA5DC-C59F-6BE1-BC2C-657FED08A27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B5175FA-672D-2F1A-818C-518C2B7BA1D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3181DAF-916C-84C6-1F27-F0FE36DA072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FD3CE84-5693-BBE3-71B8-2574CF679969}"/>
              </a:ext>
            </a:extLst>
          </p:cNvPr>
          <p:cNvSpPr>
            <a:spLocks noGrp="1"/>
          </p:cNvSpPr>
          <p:nvPr>
            <p:ph type="dt" sz="half" idx="10"/>
          </p:nvPr>
        </p:nvSpPr>
        <p:spPr/>
        <p:txBody>
          <a:bodyPr/>
          <a:lstStyle/>
          <a:p>
            <a:fld id="{78540241-86BD-490C-AF2E-BF511A465225}" type="datetimeFigureOut">
              <a:rPr lang="en-US" smtClean="0"/>
              <a:t>5/27/2025</a:t>
            </a:fld>
            <a:endParaRPr lang="en-US"/>
          </a:p>
        </p:txBody>
      </p:sp>
      <p:sp>
        <p:nvSpPr>
          <p:cNvPr id="6" name="Footer Placeholder 5">
            <a:extLst>
              <a:ext uri="{FF2B5EF4-FFF2-40B4-BE49-F238E27FC236}">
                <a16:creationId xmlns:a16="http://schemas.microsoft.com/office/drawing/2014/main" id="{D27D1CEF-B2EA-45C5-4A2C-0040FAD72C1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1BBEE9F-CC42-C7A9-3FF9-3404E26C5C3D}"/>
              </a:ext>
            </a:extLst>
          </p:cNvPr>
          <p:cNvSpPr>
            <a:spLocks noGrp="1"/>
          </p:cNvSpPr>
          <p:nvPr>
            <p:ph type="sldNum" sz="quarter" idx="12"/>
          </p:nvPr>
        </p:nvSpPr>
        <p:spPr/>
        <p:txBody>
          <a:bodyPr/>
          <a:lstStyle/>
          <a:p>
            <a:fld id="{31DE008B-DC2A-49CB-826C-4037120086FD}" type="slidenum">
              <a:rPr lang="en-US" smtClean="0"/>
              <a:t>‹#›</a:t>
            </a:fld>
            <a:endParaRPr lang="en-US"/>
          </a:p>
        </p:txBody>
      </p:sp>
    </p:spTree>
    <p:extLst>
      <p:ext uri="{BB962C8B-B14F-4D97-AF65-F5344CB8AC3E}">
        <p14:creationId xmlns:p14="http://schemas.microsoft.com/office/powerpoint/2010/main" val="9818507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1280DF-A0DC-2929-5109-F9324619CE9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EF321B6-3B79-208F-ACD7-5EACE53A69C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3562B60-E4F2-96EF-EAAD-8A751FFD6C8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F237595-F249-AB12-99E8-A8068A46BFF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C8A6C71-4FAE-B934-F2C4-CD5919A780C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234CE55-F6A6-FE10-E399-585EEB632CC1}"/>
              </a:ext>
            </a:extLst>
          </p:cNvPr>
          <p:cNvSpPr>
            <a:spLocks noGrp="1"/>
          </p:cNvSpPr>
          <p:nvPr>
            <p:ph type="dt" sz="half" idx="10"/>
          </p:nvPr>
        </p:nvSpPr>
        <p:spPr/>
        <p:txBody>
          <a:bodyPr/>
          <a:lstStyle/>
          <a:p>
            <a:fld id="{78540241-86BD-490C-AF2E-BF511A465225}" type="datetimeFigureOut">
              <a:rPr lang="en-US" smtClean="0"/>
              <a:t>5/27/2025</a:t>
            </a:fld>
            <a:endParaRPr lang="en-US"/>
          </a:p>
        </p:txBody>
      </p:sp>
      <p:sp>
        <p:nvSpPr>
          <p:cNvPr id="8" name="Footer Placeholder 7">
            <a:extLst>
              <a:ext uri="{FF2B5EF4-FFF2-40B4-BE49-F238E27FC236}">
                <a16:creationId xmlns:a16="http://schemas.microsoft.com/office/drawing/2014/main" id="{4FF674F6-349B-A84C-F230-238A3150DDC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EBEE9BC-FB59-0644-C757-75A3A18846A0}"/>
              </a:ext>
            </a:extLst>
          </p:cNvPr>
          <p:cNvSpPr>
            <a:spLocks noGrp="1"/>
          </p:cNvSpPr>
          <p:nvPr>
            <p:ph type="sldNum" sz="quarter" idx="12"/>
          </p:nvPr>
        </p:nvSpPr>
        <p:spPr/>
        <p:txBody>
          <a:bodyPr/>
          <a:lstStyle/>
          <a:p>
            <a:fld id="{31DE008B-DC2A-49CB-826C-4037120086FD}" type="slidenum">
              <a:rPr lang="en-US" smtClean="0"/>
              <a:t>‹#›</a:t>
            </a:fld>
            <a:endParaRPr lang="en-US"/>
          </a:p>
        </p:txBody>
      </p:sp>
    </p:spTree>
    <p:extLst>
      <p:ext uri="{BB962C8B-B14F-4D97-AF65-F5344CB8AC3E}">
        <p14:creationId xmlns:p14="http://schemas.microsoft.com/office/powerpoint/2010/main" val="35093102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B6B614-DFA1-75C0-6600-F54741631E6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E073568-C761-C0F6-0259-DA7FCA52981C}"/>
              </a:ext>
            </a:extLst>
          </p:cNvPr>
          <p:cNvSpPr>
            <a:spLocks noGrp="1"/>
          </p:cNvSpPr>
          <p:nvPr>
            <p:ph type="dt" sz="half" idx="10"/>
          </p:nvPr>
        </p:nvSpPr>
        <p:spPr/>
        <p:txBody>
          <a:bodyPr/>
          <a:lstStyle/>
          <a:p>
            <a:fld id="{78540241-86BD-490C-AF2E-BF511A465225}" type="datetimeFigureOut">
              <a:rPr lang="en-US" smtClean="0"/>
              <a:t>5/27/2025</a:t>
            </a:fld>
            <a:endParaRPr lang="en-US"/>
          </a:p>
        </p:txBody>
      </p:sp>
      <p:sp>
        <p:nvSpPr>
          <p:cNvPr id="4" name="Footer Placeholder 3">
            <a:extLst>
              <a:ext uri="{FF2B5EF4-FFF2-40B4-BE49-F238E27FC236}">
                <a16:creationId xmlns:a16="http://schemas.microsoft.com/office/drawing/2014/main" id="{32BD4754-D668-D5F1-D031-9E985FC3F81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E78BE4D-9D6C-BBB2-EB95-9CB882C3FA66}"/>
              </a:ext>
            </a:extLst>
          </p:cNvPr>
          <p:cNvSpPr>
            <a:spLocks noGrp="1"/>
          </p:cNvSpPr>
          <p:nvPr>
            <p:ph type="sldNum" sz="quarter" idx="12"/>
          </p:nvPr>
        </p:nvSpPr>
        <p:spPr/>
        <p:txBody>
          <a:bodyPr/>
          <a:lstStyle/>
          <a:p>
            <a:fld id="{31DE008B-DC2A-49CB-826C-4037120086FD}" type="slidenum">
              <a:rPr lang="en-US" smtClean="0"/>
              <a:t>‹#›</a:t>
            </a:fld>
            <a:endParaRPr lang="en-US"/>
          </a:p>
        </p:txBody>
      </p:sp>
    </p:spTree>
    <p:extLst>
      <p:ext uri="{BB962C8B-B14F-4D97-AF65-F5344CB8AC3E}">
        <p14:creationId xmlns:p14="http://schemas.microsoft.com/office/powerpoint/2010/main" val="10254493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3BDC03E-52BD-ECBD-4FF3-AC36BBC095F6}"/>
              </a:ext>
            </a:extLst>
          </p:cNvPr>
          <p:cNvSpPr>
            <a:spLocks noGrp="1"/>
          </p:cNvSpPr>
          <p:nvPr>
            <p:ph type="dt" sz="half" idx="10"/>
          </p:nvPr>
        </p:nvSpPr>
        <p:spPr/>
        <p:txBody>
          <a:bodyPr/>
          <a:lstStyle/>
          <a:p>
            <a:fld id="{78540241-86BD-490C-AF2E-BF511A465225}" type="datetimeFigureOut">
              <a:rPr lang="en-US" smtClean="0"/>
              <a:t>5/27/2025</a:t>
            </a:fld>
            <a:endParaRPr lang="en-US"/>
          </a:p>
        </p:txBody>
      </p:sp>
      <p:sp>
        <p:nvSpPr>
          <p:cNvPr id="3" name="Footer Placeholder 2">
            <a:extLst>
              <a:ext uri="{FF2B5EF4-FFF2-40B4-BE49-F238E27FC236}">
                <a16:creationId xmlns:a16="http://schemas.microsoft.com/office/drawing/2014/main" id="{46408C85-9C8F-E033-D85C-13E415F7FA1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4B31ECE-0A63-36F2-D3C7-54E769A01F9A}"/>
              </a:ext>
            </a:extLst>
          </p:cNvPr>
          <p:cNvSpPr>
            <a:spLocks noGrp="1"/>
          </p:cNvSpPr>
          <p:nvPr>
            <p:ph type="sldNum" sz="quarter" idx="12"/>
          </p:nvPr>
        </p:nvSpPr>
        <p:spPr/>
        <p:txBody>
          <a:bodyPr/>
          <a:lstStyle/>
          <a:p>
            <a:fld id="{31DE008B-DC2A-49CB-826C-4037120086FD}" type="slidenum">
              <a:rPr lang="en-US" smtClean="0"/>
              <a:t>‹#›</a:t>
            </a:fld>
            <a:endParaRPr lang="en-US"/>
          </a:p>
        </p:txBody>
      </p:sp>
    </p:spTree>
    <p:extLst>
      <p:ext uri="{BB962C8B-B14F-4D97-AF65-F5344CB8AC3E}">
        <p14:creationId xmlns:p14="http://schemas.microsoft.com/office/powerpoint/2010/main" val="11957003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B4F3B1-DB8F-6850-DF5C-6D3E4B20377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E6F8FDB-761A-A2BE-E462-44E09E2134E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3FBD7A3-47E0-37AA-59D3-031C41DA9BC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EEC6EAD-B5A3-9155-301A-0EE182670FEF}"/>
              </a:ext>
            </a:extLst>
          </p:cNvPr>
          <p:cNvSpPr>
            <a:spLocks noGrp="1"/>
          </p:cNvSpPr>
          <p:nvPr>
            <p:ph type="dt" sz="half" idx="10"/>
          </p:nvPr>
        </p:nvSpPr>
        <p:spPr/>
        <p:txBody>
          <a:bodyPr/>
          <a:lstStyle/>
          <a:p>
            <a:fld id="{78540241-86BD-490C-AF2E-BF511A465225}" type="datetimeFigureOut">
              <a:rPr lang="en-US" smtClean="0"/>
              <a:t>5/27/2025</a:t>
            </a:fld>
            <a:endParaRPr lang="en-US"/>
          </a:p>
        </p:txBody>
      </p:sp>
      <p:sp>
        <p:nvSpPr>
          <p:cNvPr id="6" name="Footer Placeholder 5">
            <a:extLst>
              <a:ext uri="{FF2B5EF4-FFF2-40B4-BE49-F238E27FC236}">
                <a16:creationId xmlns:a16="http://schemas.microsoft.com/office/drawing/2014/main" id="{9AF6EC2B-73EE-E0CB-FBB7-CBA6C11BB0B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AE5385B-1D7D-D88C-1E73-D8A530D58543}"/>
              </a:ext>
            </a:extLst>
          </p:cNvPr>
          <p:cNvSpPr>
            <a:spLocks noGrp="1"/>
          </p:cNvSpPr>
          <p:nvPr>
            <p:ph type="sldNum" sz="quarter" idx="12"/>
          </p:nvPr>
        </p:nvSpPr>
        <p:spPr/>
        <p:txBody>
          <a:bodyPr/>
          <a:lstStyle/>
          <a:p>
            <a:fld id="{31DE008B-DC2A-49CB-826C-4037120086FD}" type="slidenum">
              <a:rPr lang="en-US" smtClean="0"/>
              <a:t>‹#›</a:t>
            </a:fld>
            <a:endParaRPr lang="en-US"/>
          </a:p>
        </p:txBody>
      </p:sp>
    </p:spTree>
    <p:extLst>
      <p:ext uri="{BB962C8B-B14F-4D97-AF65-F5344CB8AC3E}">
        <p14:creationId xmlns:p14="http://schemas.microsoft.com/office/powerpoint/2010/main" val="8731081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65F28E-9DEB-DA93-C9CB-3DC85421E71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21808A8-B5FD-1D97-CA2E-5C14BEB91A6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F867875-71C9-E1D7-4A98-722CE9F552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E674D88-5BE5-3895-E214-B4192D616FE0}"/>
              </a:ext>
            </a:extLst>
          </p:cNvPr>
          <p:cNvSpPr>
            <a:spLocks noGrp="1"/>
          </p:cNvSpPr>
          <p:nvPr>
            <p:ph type="dt" sz="half" idx="10"/>
          </p:nvPr>
        </p:nvSpPr>
        <p:spPr/>
        <p:txBody>
          <a:bodyPr/>
          <a:lstStyle/>
          <a:p>
            <a:fld id="{78540241-86BD-490C-AF2E-BF511A465225}" type="datetimeFigureOut">
              <a:rPr lang="en-US" smtClean="0"/>
              <a:t>5/27/2025</a:t>
            </a:fld>
            <a:endParaRPr lang="en-US"/>
          </a:p>
        </p:txBody>
      </p:sp>
      <p:sp>
        <p:nvSpPr>
          <p:cNvPr id="6" name="Footer Placeholder 5">
            <a:extLst>
              <a:ext uri="{FF2B5EF4-FFF2-40B4-BE49-F238E27FC236}">
                <a16:creationId xmlns:a16="http://schemas.microsoft.com/office/drawing/2014/main" id="{0B35304A-7E98-BC19-8333-50ED70F3F23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F4F254F-0AF1-6CEC-0E70-20667658D741}"/>
              </a:ext>
            </a:extLst>
          </p:cNvPr>
          <p:cNvSpPr>
            <a:spLocks noGrp="1"/>
          </p:cNvSpPr>
          <p:nvPr>
            <p:ph type="sldNum" sz="quarter" idx="12"/>
          </p:nvPr>
        </p:nvSpPr>
        <p:spPr/>
        <p:txBody>
          <a:bodyPr/>
          <a:lstStyle/>
          <a:p>
            <a:fld id="{31DE008B-DC2A-49CB-826C-4037120086FD}" type="slidenum">
              <a:rPr lang="en-US" smtClean="0"/>
              <a:t>‹#›</a:t>
            </a:fld>
            <a:endParaRPr lang="en-US"/>
          </a:p>
        </p:txBody>
      </p:sp>
    </p:spTree>
    <p:extLst>
      <p:ext uri="{BB962C8B-B14F-4D97-AF65-F5344CB8AC3E}">
        <p14:creationId xmlns:p14="http://schemas.microsoft.com/office/powerpoint/2010/main" val="34322145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FDF9E4E-5966-64B8-A254-F8734AD8C74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8F2DC00-0C8B-A4C0-78A2-F9E2AD5A759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E948BE7-5167-C280-671C-2869B2D4F50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8540241-86BD-490C-AF2E-BF511A465225}" type="datetimeFigureOut">
              <a:rPr lang="en-US" smtClean="0"/>
              <a:t>5/27/2025</a:t>
            </a:fld>
            <a:endParaRPr lang="en-US"/>
          </a:p>
        </p:txBody>
      </p:sp>
      <p:sp>
        <p:nvSpPr>
          <p:cNvPr id="5" name="Footer Placeholder 4">
            <a:extLst>
              <a:ext uri="{FF2B5EF4-FFF2-40B4-BE49-F238E27FC236}">
                <a16:creationId xmlns:a16="http://schemas.microsoft.com/office/drawing/2014/main" id="{0FF88B34-9CBC-4060-EF70-D2EC23D62D2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03E90F77-B901-C22D-A74F-C5B1CB2D9BA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1DE008B-DC2A-49CB-826C-4037120086FD}" type="slidenum">
              <a:rPr lang="en-US" smtClean="0"/>
              <a:t>‹#›</a:t>
            </a:fld>
            <a:endParaRPr lang="en-US"/>
          </a:p>
        </p:txBody>
      </p:sp>
    </p:spTree>
    <p:extLst>
      <p:ext uri="{BB962C8B-B14F-4D97-AF65-F5344CB8AC3E}">
        <p14:creationId xmlns:p14="http://schemas.microsoft.com/office/powerpoint/2010/main" val="10290116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47247-1934-A12F-4BC8-ADC6F7F21F74}"/>
              </a:ext>
            </a:extLst>
          </p:cNvPr>
          <p:cNvSpPr>
            <a:spLocks noGrp="1"/>
          </p:cNvSpPr>
          <p:nvPr>
            <p:ph type="ctrTitle"/>
          </p:nvPr>
        </p:nvSpPr>
        <p:spPr/>
        <p:txBody>
          <a:bodyPr/>
          <a:lstStyle/>
          <a:p>
            <a:r>
              <a:rPr lang="en-US" dirty="0"/>
              <a:t>Large Load Working Group</a:t>
            </a:r>
          </a:p>
        </p:txBody>
      </p:sp>
      <p:sp>
        <p:nvSpPr>
          <p:cNvPr id="3" name="Subtitle 2">
            <a:extLst>
              <a:ext uri="{FF2B5EF4-FFF2-40B4-BE49-F238E27FC236}">
                <a16:creationId xmlns:a16="http://schemas.microsoft.com/office/drawing/2014/main" id="{F71C514E-65A8-A262-E530-F1DC9E4C582D}"/>
              </a:ext>
            </a:extLst>
          </p:cNvPr>
          <p:cNvSpPr>
            <a:spLocks noGrp="1"/>
          </p:cNvSpPr>
          <p:nvPr>
            <p:ph type="subTitle" idx="1"/>
          </p:nvPr>
        </p:nvSpPr>
        <p:spPr/>
        <p:txBody>
          <a:bodyPr/>
          <a:lstStyle/>
          <a:p>
            <a:r>
              <a:rPr lang="en-US" dirty="0"/>
              <a:t>Presented to TAC </a:t>
            </a:r>
          </a:p>
          <a:p>
            <a:r>
              <a:rPr lang="en-US" dirty="0"/>
              <a:t>May 28, 2025</a:t>
            </a:r>
          </a:p>
          <a:p>
            <a:r>
              <a:rPr lang="en-US" dirty="0"/>
              <a:t>By Bob Wittmeyer</a:t>
            </a:r>
          </a:p>
        </p:txBody>
      </p:sp>
    </p:spTree>
    <p:extLst>
      <p:ext uri="{BB962C8B-B14F-4D97-AF65-F5344CB8AC3E}">
        <p14:creationId xmlns:p14="http://schemas.microsoft.com/office/powerpoint/2010/main" val="24147790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571B6F6-9989-D6A7-527E-A63C37000153}"/>
              </a:ext>
            </a:extLst>
          </p:cNvPr>
          <p:cNvSpPr>
            <a:spLocks noGrp="1"/>
          </p:cNvSpPr>
          <p:nvPr>
            <p:ph type="title"/>
          </p:nvPr>
        </p:nvSpPr>
        <p:spPr>
          <a:xfrm>
            <a:off x="640079" y="325369"/>
            <a:ext cx="4539949" cy="2186874"/>
          </a:xfrm>
        </p:spPr>
        <p:txBody>
          <a:bodyPr vert="horz" lIns="91440" tIns="45720" rIns="91440" bIns="45720" rtlCol="0" anchor="b">
            <a:normAutofit/>
          </a:bodyPr>
          <a:lstStyle/>
          <a:p>
            <a:r>
              <a:rPr lang="en-US" sz="3800" b="1" dirty="0"/>
              <a:t>Confirmation of Large Load Working Group Leadership</a:t>
            </a:r>
          </a:p>
        </p:txBody>
      </p:sp>
      <p:sp>
        <p:nvSpPr>
          <p:cNvPr id="24"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ontent Placeholder 3">
            <a:extLst>
              <a:ext uri="{FF2B5EF4-FFF2-40B4-BE49-F238E27FC236}">
                <a16:creationId xmlns:a16="http://schemas.microsoft.com/office/drawing/2014/main" id="{E9541B60-19DC-7B45-3EBD-E63B4BDE2B09}"/>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781482" y="3235278"/>
            <a:ext cx="3517141" cy="2717906"/>
          </a:xfrm>
        </p:spPr>
        <p:txBody>
          <a:bodyPr>
            <a:normAutofit/>
          </a:bodyPr>
          <a:lstStyle/>
          <a:p>
            <a:pPr marL="0" indent="0">
              <a:spcBef>
                <a:spcPts val="2500"/>
              </a:spcBef>
              <a:buNone/>
            </a:pPr>
            <a:r>
              <a:rPr lang="en-US" sz="1800" b="1" dirty="0"/>
              <a:t>Chair</a:t>
            </a:r>
          </a:p>
          <a:p>
            <a:pPr marL="0" lvl="1" indent="0">
              <a:buNone/>
            </a:pPr>
            <a:r>
              <a:rPr lang="en-US" sz="1800" dirty="0"/>
              <a:t>Bob Wittmeyer – Longhorn Power</a:t>
            </a:r>
          </a:p>
          <a:p>
            <a:pPr marL="0" indent="0">
              <a:spcBef>
                <a:spcPts val="2500"/>
              </a:spcBef>
              <a:buNone/>
            </a:pPr>
            <a:r>
              <a:rPr lang="en-US" sz="1800" b="1" dirty="0"/>
              <a:t>Vice Chair	</a:t>
            </a:r>
          </a:p>
          <a:p>
            <a:pPr marL="0" lvl="1" indent="0">
              <a:buNone/>
            </a:pPr>
            <a:r>
              <a:rPr lang="en-US" sz="1800" dirty="0"/>
              <a:t>Patrick Gravois - ERCOT</a:t>
            </a:r>
          </a:p>
        </p:txBody>
      </p:sp>
      <p:pic>
        <p:nvPicPr>
          <p:cNvPr id="5" name="Content Placeholder 4" descr="Election in America, hand droping a ballot card in the vote box with a flag of United States as background">
            <a:extLst>
              <a:ext uri="{FF2B5EF4-FFF2-40B4-BE49-F238E27FC236}">
                <a16:creationId xmlns:a16="http://schemas.microsoft.com/office/drawing/2014/main" id="{E1E1EE3D-E408-412B-BE54-92B26EA81C4F}"/>
              </a:ext>
            </a:extLst>
          </p:cNvPr>
          <p:cNvPicPr>
            <a:picLocks noGrp="1" noChangeAspect="1"/>
          </p:cNvPicPr>
          <p:nvPr>
            <p:ph sz="half" idx="1"/>
          </p:nvPr>
        </p:nvPicPr>
        <p:blipFill>
          <a:blip r:embed="rId3"/>
          <a:srcRect l="11271" r="21776" b="-1"/>
          <a:stretch>
            <a:fillRect/>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737236843"/>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D2B783EE-0239-4717-BBEA-8C9EAC61C8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A344E93-3D9A-E236-AA53-09F38654FD30}"/>
              </a:ext>
            </a:extLst>
          </p:cNvPr>
          <p:cNvSpPr>
            <a:spLocks noGrp="1"/>
          </p:cNvSpPr>
          <p:nvPr>
            <p:ph type="title"/>
          </p:nvPr>
        </p:nvSpPr>
        <p:spPr>
          <a:xfrm>
            <a:off x="838201" y="345810"/>
            <a:ext cx="5120561" cy="1325563"/>
          </a:xfrm>
        </p:spPr>
        <p:txBody>
          <a:bodyPr vert="horz" lIns="91440" tIns="45720" rIns="91440" bIns="45720" rtlCol="0" anchor="ctr">
            <a:normAutofit/>
          </a:bodyPr>
          <a:lstStyle/>
          <a:p>
            <a:r>
              <a:rPr lang="en-US" b="1" kern="1200">
                <a:solidFill>
                  <a:schemeClr val="tx1"/>
                </a:solidFill>
                <a:latin typeface="+mj-lt"/>
                <a:ea typeface="+mj-ea"/>
                <a:cs typeface="+mj-cs"/>
              </a:rPr>
              <a:t>Voltage/Frequency Ride Through</a:t>
            </a:r>
          </a:p>
        </p:txBody>
      </p:sp>
      <p:sp>
        <p:nvSpPr>
          <p:cNvPr id="4" name="Content Placeholder 3">
            <a:extLst>
              <a:ext uri="{FF2B5EF4-FFF2-40B4-BE49-F238E27FC236}">
                <a16:creationId xmlns:a16="http://schemas.microsoft.com/office/drawing/2014/main" id="{AF372038-7CCC-BFAE-6065-97658A94A37A}"/>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838201" y="1825625"/>
            <a:ext cx="5696088" cy="4351338"/>
          </a:xfrm>
        </p:spPr>
        <p:txBody>
          <a:bodyPr>
            <a:normAutofit/>
          </a:bodyPr>
          <a:lstStyle/>
          <a:p>
            <a:pPr marL="0" indent="0">
              <a:spcBef>
                <a:spcPts val="2500"/>
              </a:spcBef>
              <a:buNone/>
            </a:pPr>
            <a:r>
              <a:rPr lang="en-US" sz="1400" b="1" dirty="0"/>
              <a:t>Traditional – Protect the Load from Grid issues</a:t>
            </a:r>
          </a:p>
          <a:p>
            <a:pPr marL="457200" lvl="2" indent="0">
              <a:spcBef>
                <a:spcPts val="600"/>
              </a:spcBef>
              <a:buNone/>
            </a:pPr>
            <a:r>
              <a:rPr lang="en-US" sz="1000" b="1" dirty="0"/>
              <a:t>Maintaining Operation</a:t>
            </a:r>
          </a:p>
          <a:p>
            <a:pPr marL="457200" lvl="3" indent="0">
              <a:spcBef>
                <a:spcPts val="600"/>
              </a:spcBef>
              <a:buNone/>
            </a:pPr>
            <a:r>
              <a:rPr lang="en-US" sz="1200" dirty="0"/>
              <a:t>Voltage ride through enables electrical systems to sustain operation during short-term disturbances, preventing downtime of critical infrastructure.</a:t>
            </a:r>
          </a:p>
          <a:p>
            <a:pPr marL="457200" lvl="2" indent="0">
              <a:spcBef>
                <a:spcPts val="600"/>
              </a:spcBef>
              <a:buNone/>
            </a:pPr>
            <a:r>
              <a:rPr lang="en-US" sz="1000" b="1" dirty="0"/>
              <a:t>Advanced Power Management</a:t>
            </a:r>
          </a:p>
          <a:p>
            <a:pPr marL="457200" lvl="3" indent="0">
              <a:spcBef>
                <a:spcPts val="600"/>
              </a:spcBef>
              <a:buNone/>
            </a:pPr>
            <a:r>
              <a:rPr lang="en-US" sz="1200" dirty="0"/>
              <a:t>Effective voltage ride through strategies involve advanced power management systems that help prevent data loss and hardware damage during power fluctuations.</a:t>
            </a:r>
          </a:p>
          <a:p>
            <a:pPr marL="457200" lvl="2" indent="0">
              <a:spcBef>
                <a:spcPts val="600"/>
              </a:spcBef>
              <a:buNone/>
            </a:pPr>
            <a:r>
              <a:rPr lang="en-US" sz="1000" b="1" dirty="0"/>
              <a:t>Backup Systems</a:t>
            </a:r>
          </a:p>
          <a:p>
            <a:pPr marL="457200" lvl="3" indent="0">
              <a:spcBef>
                <a:spcPts val="600"/>
              </a:spcBef>
              <a:buNone/>
            </a:pPr>
            <a:r>
              <a:rPr lang="en-US" sz="1200" dirty="0"/>
              <a:t>Backup systems are crucial for voltage ride through, ensuring continued operation and mitigating risks associated with voltage disturbances.</a:t>
            </a:r>
          </a:p>
          <a:p>
            <a:pPr marL="0" indent="0">
              <a:spcBef>
                <a:spcPts val="2500"/>
              </a:spcBef>
              <a:buNone/>
            </a:pPr>
            <a:r>
              <a:rPr lang="en-US" sz="1400" b="1" dirty="0"/>
              <a:t>Now – We need to Protect the Grid from Load Loss issues</a:t>
            </a:r>
          </a:p>
          <a:p>
            <a:pPr marL="0" lvl="1" indent="0">
              <a:buNone/>
            </a:pPr>
            <a:endParaRPr lang="en-US" sz="1400" dirty="0"/>
          </a:p>
          <a:p>
            <a:pPr marL="0" lvl="1" indent="0">
              <a:buNone/>
            </a:pPr>
            <a:endParaRPr lang="en-US" sz="1400" dirty="0"/>
          </a:p>
        </p:txBody>
      </p:sp>
      <p:sp>
        <p:nvSpPr>
          <p:cNvPr id="17" name="Oval 16">
            <a:extLst>
              <a:ext uri="{FF2B5EF4-FFF2-40B4-BE49-F238E27FC236}">
                <a16:creationId xmlns:a16="http://schemas.microsoft.com/office/drawing/2014/main" id="{A7B99495-F43F-4D80-A44F-2CB4764EB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20569" y="1364732"/>
            <a:ext cx="947488" cy="92178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8" name="Content Placeholder 4">
            <a:extLst>
              <a:ext uri="{FF2B5EF4-FFF2-40B4-BE49-F238E27FC236}">
                <a16:creationId xmlns:a16="http://schemas.microsoft.com/office/drawing/2014/main" id="{14244CFF-3D49-57D5-3157-AF80E82543DC}"/>
              </a:ext>
            </a:extLst>
          </p:cNvPr>
          <p:cNvPicPr>
            <a:picLocks noChangeAspect="1"/>
          </p:cNvPicPr>
          <p:nvPr/>
        </p:nvPicPr>
        <p:blipFill>
          <a:blip r:embed="rId3"/>
          <a:srcRect l="21904" r="19661" b="1"/>
          <a:stretch>
            <a:fillRect/>
          </a:stretch>
        </p:blipFill>
        <p:spPr>
          <a:xfrm>
            <a:off x="7901259" y="2727729"/>
            <a:ext cx="4290741" cy="4130271"/>
          </a:xfrm>
          <a:custGeom>
            <a:avLst/>
            <a:gdLst/>
            <a:ahLst/>
            <a:cxnLst/>
            <a:rect l="l" t="t" r="r" b="b"/>
            <a:pathLst>
              <a:path w="4290741" h="4130271">
                <a:moveTo>
                  <a:pt x="2503809" y="0"/>
                </a:moveTo>
                <a:cubicBezTo>
                  <a:pt x="3157405" y="0"/>
                  <a:pt x="3752509" y="250434"/>
                  <a:pt x="4198398" y="660580"/>
                </a:cubicBezTo>
                <a:lnTo>
                  <a:pt x="4290741" y="751286"/>
                </a:lnTo>
                <a:lnTo>
                  <a:pt x="4290741" y="4130271"/>
                </a:lnTo>
                <a:lnTo>
                  <a:pt x="604508" y="4130271"/>
                </a:lnTo>
                <a:lnTo>
                  <a:pt x="461940" y="3953232"/>
                </a:lnTo>
                <a:cubicBezTo>
                  <a:pt x="171051" y="3544183"/>
                  <a:pt x="0" y="3043971"/>
                  <a:pt x="0" y="2503809"/>
                </a:cubicBezTo>
                <a:cubicBezTo>
                  <a:pt x="0" y="1120992"/>
                  <a:pt x="1120992" y="0"/>
                  <a:pt x="2503809" y="0"/>
                </a:cubicBezTo>
                <a:close/>
              </a:path>
            </a:pathLst>
          </a:custGeom>
        </p:spPr>
      </p:pic>
      <p:sp>
        <p:nvSpPr>
          <p:cNvPr id="19" name="Arc 18">
            <a:extLst>
              <a:ext uri="{FF2B5EF4-FFF2-40B4-BE49-F238E27FC236}">
                <a16:creationId xmlns:a16="http://schemas.microsoft.com/office/drawing/2014/main" id="{70BEB1E7-2F88-40BC-B73D-42E5B6F80B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4759070" flipV="1">
            <a:off x="6034138" y="-673140"/>
            <a:ext cx="4021193" cy="4021193"/>
          </a:xfrm>
          <a:prstGeom prst="arc">
            <a:avLst>
              <a:gd name="adj1" fmla="val 16200000"/>
              <a:gd name="adj2" fmla="val 20093138"/>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pic>
        <p:nvPicPr>
          <p:cNvPr id="3" name="Content Placeholder 4" descr="Water pumps in a large power plant">
            <a:extLst>
              <a:ext uri="{FF2B5EF4-FFF2-40B4-BE49-F238E27FC236}">
                <a16:creationId xmlns:a16="http://schemas.microsoft.com/office/drawing/2014/main" id="{501150BA-713E-925B-64E8-F8A69CA57E3E}"/>
              </a:ext>
            </a:extLst>
          </p:cNvPr>
          <p:cNvPicPr>
            <a:picLocks noChangeAspect="1"/>
          </p:cNvPicPr>
          <p:nvPr/>
        </p:nvPicPr>
        <p:blipFill>
          <a:blip r:embed="rId4"/>
          <a:srcRect l="2490" r="19414" b="4"/>
          <a:stretch>
            <a:fillRect/>
          </a:stretch>
        </p:blipFill>
        <p:spPr>
          <a:xfrm>
            <a:off x="6261607" y="1"/>
            <a:ext cx="3519312" cy="3007909"/>
          </a:xfrm>
          <a:custGeom>
            <a:avLst/>
            <a:gdLst/>
            <a:ahLst/>
            <a:cxnLst/>
            <a:rect l="l" t="t" r="r" b="b"/>
            <a:pathLst>
              <a:path w="3519312" h="3007909">
                <a:moveTo>
                  <a:pt x="519780" y="0"/>
                </a:moveTo>
                <a:lnTo>
                  <a:pt x="2999532" y="0"/>
                </a:lnTo>
                <a:lnTo>
                  <a:pt x="3003921" y="3989"/>
                </a:lnTo>
                <a:cubicBezTo>
                  <a:pt x="3322356" y="322424"/>
                  <a:pt x="3519312" y="762338"/>
                  <a:pt x="3519312" y="1248253"/>
                </a:cubicBezTo>
                <a:cubicBezTo>
                  <a:pt x="3519312" y="2220084"/>
                  <a:pt x="2731487" y="3007909"/>
                  <a:pt x="1759656" y="3007909"/>
                </a:cubicBezTo>
                <a:cubicBezTo>
                  <a:pt x="787826" y="3007909"/>
                  <a:pt x="0" y="2220084"/>
                  <a:pt x="0" y="1248253"/>
                </a:cubicBezTo>
                <a:cubicBezTo>
                  <a:pt x="0" y="762338"/>
                  <a:pt x="196957" y="322424"/>
                  <a:pt x="515392" y="3989"/>
                </a:cubicBezTo>
                <a:close/>
              </a:path>
            </a:pathLst>
          </a:custGeom>
        </p:spPr>
      </p:pic>
    </p:spTree>
    <p:extLst>
      <p:ext uri="{BB962C8B-B14F-4D97-AF65-F5344CB8AC3E}">
        <p14:creationId xmlns:p14="http://schemas.microsoft.com/office/powerpoint/2010/main" val="729936900"/>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798B49E-06F3-3C4D-FEE6-7B194FC7F0AC}"/>
              </a:ext>
            </a:extLst>
          </p:cNvPr>
          <p:cNvSpPr>
            <a:spLocks noGrp="1"/>
          </p:cNvSpPr>
          <p:nvPr>
            <p:ph type="title"/>
          </p:nvPr>
        </p:nvSpPr>
        <p:spPr>
          <a:xfrm>
            <a:off x="572493" y="238539"/>
            <a:ext cx="11018520" cy="1296561"/>
          </a:xfrm>
        </p:spPr>
        <p:txBody>
          <a:bodyPr vert="horz" lIns="91440" tIns="45720" rIns="91440" bIns="45720" rtlCol="0" anchor="b">
            <a:normAutofit/>
          </a:bodyPr>
          <a:lstStyle/>
          <a:p>
            <a:r>
              <a:rPr lang="en-US" sz="5400" b="1" dirty="0"/>
              <a:t>Current Concerns</a:t>
            </a:r>
          </a:p>
        </p:txBody>
      </p:sp>
      <p:sp>
        <p:nvSpPr>
          <p:cNvPr id="17"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ontent Placeholder 6">
            <a:extLst>
              <a:ext uri="{FF2B5EF4-FFF2-40B4-BE49-F238E27FC236}">
                <a16:creationId xmlns:a16="http://schemas.microsoft.com/office/drawing/2014/main" id="{6BB7B1B5-FE3C-E038-5088-E8284A7E27AE}"/>
              </a:ext>
            </a:extLst>
          </p:cNvPr>
          <p:cNvSpPr txBox="1">
            <a:spLocks/>
          </p:cNvSpPr>
          <p:nvPr/>
        </p:nvSpPr>
        <p:spPr>
          <a:xfrm>
            <a:off x="175383" y="2310049"/>
            <a:ext cx="7049202" cy="1093313"/>
          </a:xfrm>
          <a:prstGeom prst="rect">
            <a:avLst/>
          </a:prstGeom>
          <a:noFill/>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742950" lvl="1" indent="-285750">
              <a:lnSpc>
                <a:spcPts val="2500"/>
              </a:lnSpc>
              <a:spcBef>
                <a:spcPct val="20000"/>
              </a:spcBef>
            </a:pPr>
            <a:r>
              <a:rPr lang="en-US" sz="1800">
                <a:solidFill>
                  <a:schemeClr val="tx2"/>
                </a:solidFill>
              </a:rPr>
              <a:t>3,055MW ERCOT approved capacity for operational LLs in WTX load zone  </a:t>
            </a:r>
          </a:p>
          <a:p>
            <a:pPr marL="742950" lvl="1" indent="-285750">
              <a:lnSpc>
                <a:spcPts val="2500"/>
              </a:lnSpc>
              <a:spcBef>
                <a:spcPct val="20000"/>
              </a:spcBef>
            </a:pPr>
            <a:r>
              <a:rPr lang="en-US" sz="1800">
                <a:solidFill>
                  <a:schemeClr val="tx2"/>
                </a:solidFill>
              </a:rPr>
              <a:t>Non-Coincident peak observed: ~2,200MW   </a:t>
            </a:r>
            <a:endParaRPr lang="en-US" sz="1800" dirty="0">
              <a:solidFill>
                <a:schemeClr val="tx2"/>
              </a:solidFill>
            </a:endParaRPr>
          </a:p>
        </p:txBody>
      </p:sp>
      <p:sp>
        <p:nvSpPr>
          <p:cNvPr id="13" name="Content Placeholder 2">
            <a:extLst>
              <a:ext uri="{FF2B5EF4-FFF2-40B4-BE49-F238E27FC236}">
                <a16:creationId xmlns:a16="http://schemas.microsoft.com/office/drawing/2014/main" id="{992CB923-A936-16ED-6604-F56A0F25A2C2}"/>
              </a:ext>
            </a:extLst>
          </p:cNvPr>
          <p:cNvSpPr txBox="1">
            <a:spLocks/>
          </p:cNvSpPr>
          <p:nvPr/>
        </p:nvSpPr>
        <p:spPr>
          <a:xfrm>
            <a:off x="615451" y="4001294"/>
            <a:ext cx="6898780" cy="118649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000" dirty="0"/>
              <a:t>Assuming a LL electric portion immediately trips if the voltage drops below 0.75pu, all the WTX LLs electronic portion will trip, leading to the total of loss of load of ~2,500MW</a:t>
            </a:r>
          </a:p>
          <a:p>
            <a:r>
              <a:rPr lang="en-US" sz="2000" dirty="0"/>
              <a:t>Assuming a LL electric portion can ride through 0.7pu for 20ms (ITIC curve), the total of loss of load is reduced to ~1,500MW </a:t>
            </a:r>
          </a:p>
        </p:txBody>
      </p:sp>
      <p:sp>
        <p:nvSpPr>
          <p:cNvPr id="14" name="TextBox 13">
            <a:extLst>
              <a:ext uri="{FF2B5EF4-FFF2-40B4-BE49-F238E27FC236}">
                <a16:creationId xmlns:a16="http://schemas.microsoft.com/office/drawing/2014/main" id="{9874040D-E388-52D7-D817-42F071F1AAC3}"/>
              </a:ext>
            </a:extLst>
          </p:cNvPr>
          <p:cNvSpPr txBox="1"/>
          <p:nvPr/>
        </p:nvSpPr>
        <p:spPr>
          <a:xfrm>
            <a:off x="416123" y="3567862"/>
            <a:ext cx="6281119" cy="369332"/>
          </a:xfrm>
          <a:prstGeom prst="rect">
            <a:avLst/>
          </a:prstGeom>
          <a:noFill/>
        </p:spPr>
        <p:txBody>
          <a:bodyPr wrap="square" rtlCol="0">
            <a:spAutoFit/>
          </a:bodyPr>
          <a:lstStyle/>
          <a:p>
            <a:r>
              <a:rPr lang="en-US" dirty="0">
                <a:solidFill>
                  <a:schemeClr val="tx2">
                    <a:lumMod val="75000"/>
                    <a:lumOff val="25000"/>
                  </a:schemeClr>
                </a:solidFill>
              </a:rPr>
              <a:t>“Small” change can have a large impact</a:t>
            </a:r>
          </a:p>
        </p:txBody>
      </p:sp>
      <p:sp>
        <p:nvSpPr>
          <p:cNvPr id="16" name="TextBox 15">
            <a:extLst>
              <a:ext uri="{FF2B5EF4-FFF2-40B4-BE49-F238E27FC236}">
                <a16:creationId xmlns:a16="http://schemas.microsoft.com/office/drawing/2014/main" id="{3C8980E6-9E95-8C76-B315-D51AC2111248}"/>
              </a:ext>
            </a:extLst>
          </p:cNvPr>
          <p:cNvSpPr txBox="1"/>
          <p:nvPr/>
        </p:nvSpPr>
        <p:spPr>
          <a:xfrm>
            <a:off x="416123" y="1987878"/>
            <a:ext cx="6281119" cy="369332"/>
          </a:xfrm>
          <a:prstGeom prst="rect">
            <a:avLst/>
          </a:prstGeom>
          <a:noFill/>
        </p:spPr>
        <p:txBody>
          <a:bodyPr wrap="square" rtlCol="0">
            <a:spAutoFit/>
          </a:bodyPr>
          <a:lstStyle/>
          <a:p>
            <a:r>
              <a:rPr lang="en-US" dirty="0">
                <a:solidFill>
                  <a:schemeClr val="tx2">
                    <a:lumMod val="75000"/>
                    <a:lumOff val="25000"/>
                  </a:schemeClr>
                </a:solidFill>
              </a:rPr>
              <a:t>West Texas Today</a:t>
            </a:r>
          </a:p>
        </p:txBody>
      </p:sp>
      <p:sp>
        <p:nvSpPr>
          <p:cNvPr id="20" name="Content Placeholder 3">
            <a:extLst>
              <a:ext uri="{FF2B5EF4-FFF2-40B4-BE49-F238E27FC236}">
                <a16:creationId xmlns:a16="http://schemas.microsoft.com/office/drawing/2014/main" id="{DFC9D4BB-05C8-3CF5-0142-36626B5F3ED5}"/>
              </a:ext>
            </a:extLst>
          </p:cNvPr>
          <p:cNvSpPr txBox="1">
            <a:spLocks/>
          </p:cNvSpPr>
          <p:nvPr/>
        </p:nvSpPr>
        <p:spPr>
          <a:xfrm>
            <a:off x="7751928" y="1825625"/>
            <a:ext cx="3601872" cy="424080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a:t>West Texas Loads</a:t>
            </a:r>
            <a:endParaRPr lang="en-US" dirty="0"/>
          </a:p>
        </p:txBody>
      </p:sp>
      <p:pic>
        <p:nvPicPr>
          <p:cNvPr id="21" name="Picture 2">
            <a:extLst>
              <a:ext uri="{FF2B5EF4-FFF2-40B4-BE49-F238E27FC236}">
                <a16:creationId xmlns:a16="http://schemas.microsoft.com/office/drawing/2014/main" id="{2AAD3ADB-7AA0-6A25-726B-865252BFBE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85057" y="2524622"/>
            <a:ext cx="3008216" cy="2956209"/>
          </a:xfrm>
          <a:prstGeom prst="rect">
            <a:avLst/>
          </a:prstGeom>
          <a:noFill/>
          <a:extLst>
            <a:ext uri="{909E8E84-426E-40DD-AFC4-6F175D3DCCD1}">
              <a14:hiddenFill xmlns:a14="http://schemas.microsoft.com/office/drawing/2010/main">
                <a:solidFill>
                  <a:srgbClr val="FFFFFF"/>
                </a:solidFill>
              </a14:hiddenFill>
            </a:ext>
          </a:extLst>
        </p:spPr>
      </p:pic>
      <p:cxnSp>
        <p:nvCxnSpPr>
          <p:cNvPr id="24" name="Straight Connector 23">
            <a:extLst>
              <a:ext uri="{FF2B5EF4-FFF2-40B4-BE49-F238E27FC236}">
                <a16:creationId xmlns:a16="http://schemas.microsoft.com/office/drawing/2014/main" id="{06F05D67-F22B-1A8B-15BC-838F0BD5DBCF}"/>
              </a:ext>
            </a:extLst>
          </p:cNvPr>
          <p:cNvCxnSpPr/>
          <p:nvPr/>
        </p:nvCxnSpPr>
        <p:spPr>
          <a:xfrm flipH="1">
            <a:off x="9335069" y="3275463"/>
            <a:ext cx="498143" cy="122147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6" name="Straight Connector 25">
            <a:extLst>
              <a:ext uri="{FF2B5EF4-FFF2-40B4-BE49-F238E27FC236}">
                <a16:creationId xmlns:a16="http://schemas.microsoft.com/office/drawing/2014/main" id="{275B6BF8-5337-A99B-3C6C-8B432D8070F5}"/>
              </a:ext>
            </a:extLst>
          </p:cNvPr>
          <p:cNvCxnSpPr/>
          <p:nvPr/>
        </p:nvCxnSpPr>
        <p:spPr>
          <a:xfrm flipH="1" flipV="1">
            <a:off x="8864221" y="3275463"/>
            <a:ext cx="682388" cy="661731"/>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47557633"/>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D4819DB4-AA54-39AA-23F4-817912020881}"/>
            </a:ext>
          </a:extLst>
        </p:cNvPr>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F2BA01A5-5C7E-04E8-BDD2-E587AC0400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0CC74A8-061D-597F-75C5-50B969D9901F}"/>
              </a:ext>
            </a:extLst>
          </p:cNvPr>
          <p:cNvSpPr>
            <a:spLocks noGrp="1"/>
          </p:cNvSpPr>
          <p:nvPr>
            <p:ph type="title"/>
          </p:nvPr>
        </p:nvSpPr>
        <p:spPr>
          <a:xfrm>
            <a:off x="572493" y="238539"/>
            <a:ext cx="11018520" cy="1296561"/>
          </a:xfrm>
        </p:spPr>
        <p:txBody>
          <a:bodyPr vert="horz" lIns="91440" tIns="45720" rIns="91440" bIns="45720" rtlCol="0" anchor="b">
            <a:normAutofit/>
          </a:bodyPr>
          <a:lstStyle/>
          <a:p>
            <a:r>
              <a:rPr lang="en-US" sz="5400" b="1" dirty="0"/>
              <a:t>Workshop - July 11</a:t>
            </a:r>
          </a:p>
        </p:txBody>
      </p:sp>
      <p:sp>
        <p:nvSpPr>
          <p:cNvPr id="17" name="sketchy line">
            <a:extLst>
              <a:ext uri="{FF2B5EF4-FFF2-40B4-BE49-F238E27FC236}">
                <a16:creationId xmlns:a16="http://schemas.microsoft.com/office/drawing/2014/main" id="{A663708C-FB30-E373-F957-D5F686F8DB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ontent Placeholder 3">
            <a:extLst>
              <a:ext uri="{FF2B5EF4-FFF2-40B4-BE49-F238E27FC236}">
                <a16:creationId xmlns:a16="http://schemas.microsoft.com/office/drawing/2014/main" id="{A740C38B-FB12-9D55-CB5B-203AE4A05F17}"/>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72493" y="2071316"/>
            <a:ext cx="6713552" cy="4119172"/>
          </a:xfrm>
        </p:spPr>
        <p:txBody>
          <a:bodyPr>
            <a:normAutofit/>
          </a:bodyPr>
          <a:lstStyle/>
          <a:p>
            <a:pPr marL="0" indent="0">
              <a:spcBef>
                <a:spcPts val="2500"/>
              </a:spcBef>
              <a:buNone/>
            </a:pPr>
            <a:r>
              <a:rPr lang="en-US" sz="1400" b="1" dirty="0"/>
              <a:t>Focus – Data Centers – Electronic Loads</a:t>
            </a:r>
          </a:p>
          <a:p>
            <a:pPr marL="0" indent="0">
              <a:spcBef>
                <a:spcPts val="2500"/>
              </a:spcBef>
              <a:buNone/>
            </a:pPr>
            <a:r>
              <a:rPr lang="en-US" sz="1400" b="1" dirty="0"/>
              <a:t>Behind the Meter Solutions</a:t>
            </a:r>
          </a:p>
          <a:p>
            <a:pPr marL="0" lvl="1" indent="0">
              <a:buNone/>
            </a:pPr>
            <a:r>
              <a:rPr lang="en-US" sz="1400" dirty="0"/>
              <a:t>We will be interested in systems that can survive a short duration (sub second) of very low voltage without removing the load from the Grid.</a:t>
            </a:r>
          </a:p>
          <a:p>
            <a:pPr marL="0" lvl="1" indent="0">
              <a:buNone/>
            </a:pPr>
            <a:r>
              <a:rPr lang="en-US" sz="1400" dirty="0"/>
              <a:t>If you have such a system and would like to describe your solution, please contract the chair/vice chair.</a:t>
            </a:r>
          </a:p>
          <a:p>
            <a:pPr marL="0" indent="0">
              <a:spcBef>
                <a:spcPts val="2500"/>
              </a:spcBef>
              <a:buNone/>
            </a:pPr>
            <a:r>
              <a:rPr lang="en-US" sz="1400" b="1" dirty="0"/>
              <a:t>Area/Regional Solutions</a:t>
            </a:r>
          </a:p>
          <a:p>
            <a:pPr marL="0" lvl="1" indent="0">
              <a:buNone/>
            </a:pPr>
            <a:r>
              <a:rPr lang="en-US" sz="1400" dirty="0"/>
              <a:t>We will be interested in solutions that could resolve Low Voltage issues on an area or wide area basis. </a:t>
            </a:r>
          </a:p>
          <a:p>
            <a:pPr marL="0" lvl="1" indent="0">
              <a:buNone/>
            </a:pPr>
            <a:r>
              <a:rPr lang="en-US" sz="1400" dirty="0"/>
              <a:t>If you have such a system and would like to describe your solution, please contract the chair/vice chair.  (Batteries???)</a:t>
            </a:r>
          </a:p>
          <a:p>
            <a:pPr marL="0" lvl="1" indent="0">
              <a:buNone/>
            </a:pPr>
            <a:endParaRPr lang="en-US" sz="1400" dirty="0"/>
          </a:p>
          <a:p>
            <a:pPr marL="0" lvl="1" indent="0">
              <a:buNone/>
            </a:pPr>
            <a:endParaRPr lang="en-US" sz="1400" dirty="0"/>
          </a:p>
        </p:txBody>
      </p:sp>
      <p:pic>
        <p:nvPicPr>
          <p:cNvPr id="5" name="Content Placeholder 4" descr="Business team brainstorming">
            <a:extLst>
              <a:ext uri="{FF2B5EF4-FFF2-40B4-BE49-F238E27FC236}">
                <a16:creationId xmlns:a16="http://schemas.microsoft.com/office/drawing/2014/main" id="{A5DA1CE1-D147-A0F8-E5C5-A41605E7217E}"/>
              </a:ext>
            </a:extLst>
          </p:cNvPr>
          <p:cNvPicPr>
            <a:picLocks noGrp="1" noChangeAspect="1"/>
          </p:cNvPicPr>
          <p:nvPr>
            <p:ph sz="half" idx="1"/>
          </p:nvPr>
        </p:nvPicPr>
        <p:blipFill>
          <a:blip r:embed="rId3"/>
          <a:srcRect l="27893" r="7891" b="2"/>
          <a:stretch>
            <a:fillRect/>
          </a:stretch>
        </p:blipFill>
        <p:spPr>
          <a:xfrm>
            <a:off x="7675658" y="2093976"/>
            <a:ext cx="3941064" cy="4096512"/>
          </a:xfrm>
          <a:prstGeom prst="rect">
            <a:avLst/>
          </a:prstGeom>
        </p:spPr>
      </p:pic>
    </p:spTree>
    <p:extLst>
      <p:ext uri="{BB962C8B-B14F-4D97-AF65-F5344CB8AC3E}">
        <p14:creationId xmlns:p14="http://schemas.microsoft.com/office/powerpoint/2010/main" val="434884309"/>
      </p:ext>
    </p:extLst>
  </p:cSld>
  <p:clrMapOvr>
    <a:masterClrMapping/>
  </p:clrMapOvr>
  <p:transition>
    <p:fade/>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1882</TotalTime>
  <Words>562</Words>
  <Application>Microsoft Office PowerPoint</Application>
  <PresentationFormat>Widescreen</PresentationFormat>
  <Paragraphs>42</Paragraphs>
  <Slides>5</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Aptos</vt:lpstr>
      <vt:lpstr>Aptos Display</vt:lpstr>
      <vt:lpstr>Arial</vt:lpstr>
      <vt:lpstr>Calibri</vt:lpstr>
      <vt:lpstr>Office Theme</vt:lpstr>
      <vt:lpstr>Large Load Working Group</vt:lpstr>
      <vt:lpstr>Confirmation of Large Load Working Group Leadership</vt:lpstr>
      <vt:lpstr>Voltage/Frequency Ride Through</vt:lpstr>
      <vt:lpstr>Current Concerns</vt:lpstr>
      <vt:lpstr>Workshop - July 11</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Bob Wittmeyer</dc:creator>
  <cp:lastModifiedBy>Bob Wittmeyer</cp:lastModifiedBy>
  <cp:revision>2</cp:revision>
  <dcterms:created xsi:type="dcterms:W3CDTF">2025-05-26T14:06:41Z</dcterms:created>
  <dcterms:modified xsi:type="dcterms:W3CDTF">2025-05-27T21:32:21Z</dcterms:modified>
</cp:coreProperties>
</file>